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24"/>
  </p:notesMasterIdLst>
  <p:sldIdLst>
    <p:sldId id="256" r:id="rId2"/>
    <p:sldId id="257" r:id="rId3"/>
    <p:sldId id="263" r:id="rId4"/>
    <p:sldId id="272" r:id="rId5"/>
    <p:sldId id="273" r:id="rId6"/>
    <p:sldId id="338" r:id="rId7"/>
    <p:sldId id="339" r:id="rId8"/>
    <p:sldId id="367" r:id="rId9"/>
    <p:sldId id="356" r:id="rId10"/>
    <p:sldId id="340" r:id="rId11"/>
    <p:sldId id="351" r:id="rId12"/>
    <p:sldId id="357" r:id="rId13"/>
    <p:sldId id="358" r:id="rId14"/>
    <p:sldId id="359" r:id="rId15"/>
    <p:sldId id="344" r:id="rId16"/>
    <p:sldId id="352" r:id="rId17"/>
    <p:sldId id="345" r:id="rId18"/>
    <p:sldId id="361" r:id="rId19"/>
    <p:sldId id="363" r:id="rId20"/>
    <p:sldId id="362" r:id="rId21"/>
    <p:sldId id="364" r:id="rId22"/>
    <p:sldId id="3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8CD9B21-A95B-4117-AB6B-38CD901E955E}">
          <p14:sldIdLst>
            <p14:sldId id="256"/>
            <p14:sldId id="257"/>
            <p14:sldId id="263"/>
            <p14:sldId id="272"/>
            <p14:sldId id="273"/>
            <p14:sldId id="338"/>
          </p14:sldIdLst>
        </p14:section>
        <p14:section name="공통" id="{0D5F5303-C448-45BF-8ACD-BA4C01DE2C14}">
          <p14:sldIdLst>
            <p14:sldId id="339"/>
            <p14:sldId id="367"/>
            <p14:sldId id="356"/>
            <p14:sldId id="340"/>
            <p14:sldId id="351"/>
            <p14:sldId id="357"/>
            <p14:sldId id="358"/>
            <p14:sldId id="359"/>
            <p14:sldId id="344"/>
            <p14:sldId id="352"/>
            <p14:sldId id="345"/>
            <p14:sldId id="361"/>
            <p14:sldId id="363"/>
            <p14:sldId id="362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354" y="-312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152" y="64"/>
      </p:cViewPr>
      <p:guideLst>
        <p:guide orient="horz" pos="288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306964-F557-4739-967F-268389A0D4AF}" type="datetime1">
              <a:rPr lang="ko-KR" altLang="en-US"/>
              <a:pPr lvl="0">
                <a:defRPr/>
              </a:pPr>
              <a:t>2025-07-23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8E2D13-75C9-4B2E-816E-AFC8F0ECCEA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349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492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617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6227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067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71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87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3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533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16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838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44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8E2D13-75C9-4B2E-816E-AFC8F0ECCEA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10BDB19-3BC4-334A-22F2-54A1C8C3D769}"/>
              </a:ext>
            </a:extLst>
          </p:cNvPr>
          <p:cNvCxnSpPr>
            <a:cxnSpLocks/>
          </p:cNvCxnSpPr>
          <p:nvPr userDrawn="1"/>
        </p:nvCxnSpPr>
        <p:spPr>
          <a:xfrm>
            <a:off x="155575" y="2237456"/>
            <a:ext cx="1188085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15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" userDrawn="1">
          <p15:clr>
            <a:srgbClr val="FBAE40"/>
          </p15:clr>
        </p15:guide>
        <p15:guide id="4" pos="7582" userDrawn="1">
          <p15:clr>
            <a:srgbClr val="FBAE40"/>
          </p15:clr>
        </p15:guide>
        <p15:guide id="5" orient="horz" pos="4178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29194F-BCD1-3A15-2E9C-B32313B35BA3}"/>
              </a:ext>
            </a:extLst>
          </p:cNvPr>
          <p:cNvSpPr/>
          <p:nvPr userDrawn="1"/>
        </p:nvSpPr>
        <p:spPr>
          <a:xfrm>
            <a:off x="0" y="0"/>
            <a:ext cx="533400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C0546-DCAB-0734-1E11-C1B831FDFECD}"/>
              </a:ext>
            </a:extLst>
          </p:cNvPr>
          <p:cNvSpPr txBox="1"/>
          <p:nvPr userDrawn="1"/>
        </p:nvSpPr>
        <p:spPr>
          <a:xfrm>
            <a:off x="977638" y="1576441"/>
            <a:ext cx="331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ko-KR" sz="1600" b="1" spc="0" baseline="0" dirty="0">
                <a:solidFill>
                  <a:srgbClr val="C2BAB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ixSGo L" charset="-127"/>
                <a:sym typeface="맑은 고딕"/>
              </a:rPr>
              <a:t>Advanced e-OFP </a:t>
            </a:r>
            <a:r>
              <a:rPr lang="ko-KR" altLang="en-US" sz="1600" b="1" spc="0" baseline="0" dirty="0">
                <a:solidFill>
                  <a:srgbClr val="C2BAB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ixSGo L" charset="-127"/>
                <a:sym typeface="맑은 고딕"/>
              </a:rPr>
              <a:t>화면설계서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E4BA7D2-5933-B864-84DB-D6D10624C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161" y="2243286"/>
            <a:ext cx="4168910" cy="3786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691DEE-A014-250B-8D18-6DDDEDC2739F}"/>
              </a:ext>
            </a:extLst>
          </p:cNvPr>
          <p:cNvCxnSpPr/>
          <p:nvPr userDrawn="1"/>
        </p:nvCxnSpPr>
        <p:spPr>
          <a:xfrm>
            <a:off x="920750" y="2794000"/>
            <a:ext cx="3427732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05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E6A80453-D07D-1585-1C7E-D5F80B74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4" y="237996"/>
            <a:ext cx="5930106" cy="469110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4E7FA0-1659-A678-79CC-1ABA41FAD034}"/>
              </a:ext>
            </a:extLst>
          </p:cNvPr>
          <p:cNvCxnSpPr>
            <a:cxnSpLocks/>
          </p:cNvCxnSpPr>
          <p:nvPr userDrawn="1"/>
        </p:nvCxnSpPr>
        <p:spPr>
          <a:xfrm>
            <a:off x="155575" y="707106"/>
            <a:ext cx="1188085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6A633E1-D3DA-045B-626F-76B85DD8532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17407640"/>
              </p:ext>
            </p:extLst>
          </p:nvPr>
        </p:nvGraphicFramePr>
        <p:xfrm>
          <a:off x="9329805" y="232512"/>
          <a:ext cx="2700270" cy="213170"/>
        </p:xfrm>
        <a:graphic>
          <a:graphicData uri="http://schemas.openxmlformats.org/drawingml/2006/table">
            <a:tbl>
              <a:tblPr/>
              <a:tblGrid>
                <a:gridCol w="1350135">
                  <a:extLst>
                    <a:ext uri="{9D8B030D-6E8A-4147-A177-3AD203B41FA5}">
                      <a16:colId xmlns:a16="http://schemas.microsoft.com/office/drawing/2014/main" val="132025445"/>
                    </a:ext>
                  </a:extLst>
                </a:gridCol>
                <a:gridCol w="1350135">
                  <a:extLst>
                    <a:ext uri="{9D8B030D-6E8A-4147-A177-3AD203B41FA5}">
                      <a16:colId xmlns:a16="http://schemas.microsoft.com/office/drawing/2014/main" val="960666973"/>
                    </a:ext>
                  </a:extLst>
                </a:gridCol>
              </a:tblGrid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Page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121894"/>
                  </a:ext>
                </a:extLst>
              </a:tr>
            </a:tbl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532FF45B-864B-8967-8EBC-A635B1C6E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95229" y="232422"/>
            <a:ext cx="1342541" cy="2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fld id="{129EE510-D7F6-4A77-BAFB-C6FECEF3DE2F}" type="slidenum">
              <a:rPr lang="en-US" altLang="ko-KR" sz="800" b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72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98" userDrawn="1">
          <p15:clr>
            <a:srgbClr val="FBAE40"/>
          </p15:clr>
        </p15:guide>
        <p15:guide id="3" orient="horz" pos="142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582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명 좁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64">
            <a:extLst>
              <a:ext uri="{FF2B5EF4-FFF2-40B4-BE49-F238E27FC236}">
                <a16:creationId xmlns:a16="http://schemas.microsoft.com/office/drawing/2014/main" id="{EE204BF4-B85C-C968-B60A-FDDDDB84823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1520563"/>
              </p:ext>
            </p:extLst>
          </p:nvPr>
        </p:nvGraphicFramePr>
        <p:xfrm>
          <a:off x="155575" y="238772"/>
          <a:ext cx="11882978" cy="6403188"/>
        </p:xfrm>
        <a:graphic>
          <a:graphicData uri="http://schemas.openxmlformats.org/drawingml/2006/table">
            <a:tbl>
              <a:tblPr/>
              <a:tblGrid>
                <a:gridCol w="111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453">
                  <a:extLst>
                    <a:ext uri="{9D8B030D-6E8A-4147-A177-3AD203B41FA5}">
                      <a16:colId xmlns:a16="http://schemas.microsoft.com/office/drawing/2014/main" val="1701708620"/>
                    </a:ext>
                  </a:extLst>
                </a:gridCol>
                <a:gridCol w="1583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0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4613">
                  <a:extLst>
                    <a:ext uri="{9D8B030D-6E8A-4147-A177-3AD203B41FA5}">
                      <a16:colId xmlns:a16="http://schemas.microsoft.com/office/drawing/2014/main" val="3720690506"/>
                    </a:ext>
                  </a:extLst>
                </a:gridCol>
              </a:tblGrid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위치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경로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ID</a:t>
                      </a: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Page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설명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848">
                <a:tc gridSpan="4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4A81224-473F-4A9A-6894-618BE3F985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384" y="232423"/>
            <a:ext cx="5037866" cy="2089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메뉴경로를 입력 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45169A25-D9AF-A64D-3D46-8034F5F476F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80385" y="456038"/>
            <a:ext cx="7814634" cy="2089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 설명을 입력하십시오 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95D94DE-694F-406D-56CC-D65598887AE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571019" y="232423"/>
            <a:ext cx="1524000" cy="20890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 ID</a:t>
            </a:r>
            <a:r>
              <a:rPr lang="ko-KR" altLang="en-US" dirty="0"/>
              <a:t>를 입력하십시오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1161591E-F49C-306E-4732-F7787F550E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95229" y="232422"/>
            <a:ext cx="1342541" cy="2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fld id="{129EE510-D7F6-4A77-BAFB-C6FECEF3DE2F}" type="slidenum">
              <a:rPr lang="en-US" altLang="ko-KR" sz="800" b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571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98" userDrawn="1">
          <p15:clr>
            <a:srgbClr val="FBAE40"/>
          </p15:clr>
        </p15:guide>
        <p15:guide id="3" orient="horz" pos="4178" userDrawn="1">
          <p15:clr>
            <a:srgbClr val="FBAE40"/>
          </p15:clr>
        </p15:guide>
        <p15:guide id="4" orient="horz" pos="142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7582" userDrawn="1">
          <p15:clr>
            <a:srgbClr val="FBAE40"/>
          </p15:clr>
        </p15:guide>
        <p15:guide id="7" orient="horz" pos="27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명 넓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64">
            <a:extLst>
              <a:ext uri="{FF2B5EF4-FFF2-40B4-BE49-F238E27FC236}">
                <a16:creationId xmlns:a16="http://schemas.microsoft.com/office/drawing/2014/main" id="{E4522916-41D0-7CF9-5A09-480098CC1C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71770724"/>
              </p:ext>
            </p:extLst>
          </p:nvPr>
        </p:nvGraphicFramePr>
        <p:xfrm>
          <a:off x="162785" y="230613"/>
          <a:ext cx="11882979" cy="6403188"/>
        </p:xfrm>
        <a:graphic>
          <a:graphicData uri="http://schemas.openxmlformats.org/drawingml/2006/table">
            <a:tbl>
              <a:tblPr/>
              <a:tblGrid>
                <a:gridCol w="111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90">
                  <a:extLst>
                    <a:ext uri="{9D8B030D-6E8A-4147-A177-3AD203B41FA5}">
                      <a16:colId xmlns:a16="http://schemas.microsoft.com/office/drawing/2014/main" val="1701708620"/>
                    </a:ext>
                  </a:extLst>
                </a:gridCol>
                <a:gridCol w="1649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0135">
                  <a:extLst>
                    <a:ext uri="{9D8B030D-6E8A-4147-A177-3AD203B41FA5}">
                      <a16:colId xmlns:a16="http://schemas.microsoft.com/office/drawing/2014/main" val="3720690506"/>
                    </a:ext>
                  </a:extLst>
                </a:gridCol>
              </a:tblGrid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위치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경로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ID</a:t>
                      </a: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Page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7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설명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848">
                <a:tc gridSpan="3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anchor="ctr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8266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45625" marB="45625" horzOverflow="overflow">
                    <a:lnL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7F13C0B-DDB1-918B-BB2F-A984BC83B4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384" y="232423"/>
            <a:ext cx="5298216" cy="2089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메뉴경로를 입력 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1921A7-5B63-8A17-9289-DB1E9053D5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03232" y="232423"/>
            <a:ext cx="1637618" cy="20890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 ID</a:t>
            </a:r>
            <a:r>
              <a:rPr lang="ko-KR" altLang="en-US" dirty="0"/>
              <a:t>를 입력하십시오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8530C9-75AE-4930-A167-4BBEFBBB11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95229" y="232422"/>
            <a:ext cx="1342541" cy="2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82663" eaLnBrk="0" hangingPunct="0"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fld id="{129EE510-D7F6-4A77-BAFB-C6FECEF3DE2F}" type="slidenum">
              <a:rPr lang="en-US" altLang="ko-KR" sz="800" b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6D13F39-8207-036D-E4C2-2C94263BD7D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80385" y="449688"/>
            <a:ext cx="6403115" cy="204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0538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82663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473200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963737" indent="0">
              <a:buFontTx/>
              <a:buNone/>
              <a:defRPr sz="9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화면 설명을 입력하십시오 </a:t>
            </a:r>
          </a:p>
        </p:txBody>
      </p:sp>
    </p:spTree>
    <p:extLst>
      <p:ext uri="{BB962C8B-B14F-4D97-AF65-F5344CB8AC3E}">
        <p14:creationId xmlns:p14="http://schemas.microsoft.com/office/powerpoint/2010/main" val="2630573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2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pos="98" userDrawn="1">
          <p15:clr>
            <a:srgbClr val="FBAE40"/>
          </p15:clr>
        </p15:guide>
        <p15:guide id="6" pos="758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9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  <p:sldLayoutId id="214748365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4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45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13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69317"/>
              </p:ext>
            </p:extLst>
          </p:nvPr>
        </p:nvGraphicFramePr>
        <p:xfrm>
          <a:off x="7619123" y="5370696"/>
          <a:ext cx="4418332" cy="74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7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이름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버전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일자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2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승인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김유진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Verdana"/>
                        </a:rPr>
                        <a:t>V1.0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2025.07.11</a:t>
                      </a:r>
                      <a:endParaRPr kumimoji="1" lang="en-US" altLang="ko-KR" sz="1000" b="0" i="0" u="none" strike="noStrike" cap="none" normalizeH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3606" y="1570830"/>
            <a:ext cx="4419600" cy="584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+mn-cs"/>
              </a:rPr>
              <a:t>화면설계서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383606" y="2432603"/>
            <a:ext cx="5712394" cy="3582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b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Verdana"/>
              </a:rPr>
              <a:t>FOOTBALL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 </a:t>
            </a:r>
            <a:r>
              <a:rPr lang="ko-KR" altLang="en-US" sz="800" b="0" dirty="0">
                <a:solidFill>
                  <a:schemeClr val="tx1"/>
                </a:solidFill>
              </a:rPr>
              <a:t>공지사항 </a:t>
            </a:r>
            <a:r>
              <a:rPr lang="en-US" altLang="ko-KR" sz="800" b="0" dirty="0">
                <a:solidFill>
                  <a:schemeClr val="tx1"/>
                </a:solidFill>
              </a:rPr>
              <a:t>&amp;</a:t>
            </a:r>
            <a:r>
              <a:rPr lang="ko-KR" altLang="en-US" sz="800" b="0" dirty="0">
                <a:solidFill>
                  <a:schemeClr val="tx1"/>
                </a:solidFill>
              </a:rPr>
              <a:t> 메모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서비스 운영 공지사항</a:t>
            </a:r>
            <a:r>
              <a:rPr lang="en-US" altLang="ko-KR" dirty="0"/>
              <a:t>, </a:t>
            </a:r>
            <a:r>
              <a:rPr lang="ko-KR" altLang="en-US" dirty="0"/>
              <a:t>이벤트 소식</a:t>
            </a:r>
            <a:r>
              <a:rPr lang="en-US" altLang="ko-KR" dirty="0"/>
              <a:t>, </a:t>
            </a:r>
            <a:r>
              <a:rPr lang="ko-KR" altLang="en-US" dirty="0"/>
              <a:t>사용자 메모 등을 제공합니다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220039289"/>
              </p:ext>
            </p:extLst>
          </p:nvPr>
        </p:nvGraphicFramePr>
        <p:xfrm>
          <a:off x="9161411" y="690715"/>
          <a:ext cx="2652750" cy="75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공지사항 요약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나만의 메모 입력 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저장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입력 메모 저장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MAIN_001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43CC9-27DE-49B9-A2A2-857812C2E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4" y="800480"/>
            <a:ext cx="7538315" cy="560148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99B77D3-4EA9-41F7-BF67-169F6FA07FAA}"/>
              </a:ext>
            </a:extLst>
          </p:cNvPr>
          <p:cNvSpPr/>
          <p:nvPr/>
        </p:nvSpPr>
        <p:spPr>
          <a:xfrm>
            <a:off x="794704" y="1069009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2E8B4B-AEF3-49B3-B5ED-C05827C9F72F}"/>
              </a:ext>
            </a:extLst>
          </p:cNvPr>
          <p:cNvSpPr/>
          <p:nvPr/>
        </p:nvSpPr>
        <p:spPr>
          <a:xfrm>
            <a:off x="794704" y="1637066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1495079-C9E8-49C4-81B5-CF541FB00979}"/>
              </a:ext>
            </a:extLst>
          </p:cNvPr>
          <p:cNvSpPr/>
          <p:nvPr/>
        </p:nvSpPr>
        <p:spPr>
          <a:xfrm>
            <a:off x="794704" y="4181476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550C61-BCFF-4D9F-8164-5BE8F1BEBFD6}"/>
              </a:ext>
            </a:extLst>
          </p:cNvPr>
          <p:cNvSpPr/>
          <p:nvPr/>
        </p:nvSpPr>
        <p:spPr>
          <a:xfrm>
            <a:off x="794704" y="5788991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장바구니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613813071"/>
              </p:ext>
            </p:extLst>
          </p:nvPr>
        </p:nvGraphicFramePr>
        <p:xfrm>
          <a:off x="9161411" y="690715"/>
          <a:ext cx="2838450" cy="1061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장바구니 페이지 로고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셔츠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스니커즈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추천상품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특정 카테고리로 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장바구니 상품 리스트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상품 별 수량 조절 가능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총합 금액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CART_001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7336D-7D32-4D43-86B8-C2F7EC8D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1258156"/>
            <a:ext cx="8675919" cy="465111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221561" y="1258156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4925412" y="1616695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4498172" y="2235820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BBE38F-9AB7-42A0-8748-D973C81299EF}"/>
              </a:ext>
            </a:extLst>
          </p:cNvPr>
          <p:cNvSpPr/>
          <p:nvPr/>
        </p:nvSpPr>
        <p:spPr>
          <a:xfrm>
            <a:off x="7439874" y="5007595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2144112" y="2864470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8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86C2EE-2040-4203-998F-6E2ADF29E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6"/>
          <a:stretch/>
        </p:blipFill>
        <p:spPr>
          <a:xfrm>
            <a:off x="1280384" y="664940"/>
            <a:ext cx="6537736" cy="5934862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체형</a:t>
            </a:r>
            <a:r>
              <a:rPr lang="en-US" altLang="ko-KR" dirty="0"/>
              <a:t>/</a:t>
            </a:r>
            <a:r>
              <a:rPr lang="ko-KR" altLang="en-US" dirty="0" err="1"/>
              <a:t>퍼스널컬러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체형 분석 및 체형 이해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스타일링 팁과 퍼스널 컬러 가이드를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3724976157"/>
              </p:ext>
            </p:extLst>
          </p:nvPr>
        </p:nvGraphicFramePr>
        <p:xfrm>
          <a:off x="9161411" y="690715"/>
          <a:ext cx="2838450" cy="576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체형 분석 섹션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 err="1"/>
                        <a:t>퍼스널컬러</a:t>
                      </a:r>
                      <a:r>
                        <a:rPr lang="ko-KR" altLang="en-US" sz="800" dirty="0"/>
                        <a:t> 가이드 섹션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BODYTYPE_001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710299" y="1163251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4009107" y="1163251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BBE38F-9AB7-42A0-8748-D973C81299EF}"/>
              </a:ext>
            </a:extLst>
          </p:cNvPr>
          <p:cNvSpPr/>
          <p:nvPr/>
        </p:nvSpPr>
        <p:spPr>
          <a:xfrm>
            <a:off x="3799317" y="4807570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FB0C3F-F4C6-447F-8F2C-E45D18758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" y="1090253"/>
            <a:ext cx="1642267" cy="3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BFF5C4-1114-4C04-9809-BAD834E6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44" y="1095375"/>
            <a:ext cx="7381875" cy="5438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14CD9D-9130-4EB4-BD4F-7FEF45650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18" y="981215"/>
            <a:ext cx="2248214" cy="485843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장바구니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186094053"/>
              </p:ext>
            </p:extLst>
          </p:nvPr>
        </p:nvGraphicFramePr>
        <p:xfrm>
          <a:off x="9161411" y="690715"/>
          <a:ext cx="2838450" cy="883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스타일가이드 로고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전체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 err="1"/>
                        <a:t>스트릿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캐주얼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빈티지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모던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아방가르드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 err="1"/>
                        <a:t>페미닌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스포츠 버튼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해당 스타일 나열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스타일별 이미지 설명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STYLE_001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621173" y="981215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3944337" y="1543774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2564597" y="1878107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1081346" y="2087009"/>
            <a:ext cx="262290" cy="20890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F8215D-F79B-4BE4-A66A-E363E6C4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3" y="690715"/>
            <a:ext cx="7524547" cy="5856138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의류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567837757"/>
              </p:ext>
            </p:extLst>
          </p:nvPr>
        </p:nvGraphicFramePr>
        <p:xfrm>
          <a:off x="9161411" y="690715"/>
          <a:ext cx="2838450" cy="118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의류 페이지 로고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전체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아우터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상의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팬츠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원피스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스커트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언더웨어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트레이닝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홈웨어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비치웨어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특정 카테고리로 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상품별 이미지 설명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총합 금액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CLOTH_001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740783" y="887148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4043157" y="950148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1939655" y="1340919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903374" y="1862984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F8D1B4-3D17-496A-9EC4-3A1E1C80E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9" y="808768"/>
            <a:ext cx="1109593" cy="4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로그인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</a:t>
            </a:r>
            <a:r>
              <a:rPr lang="ko-KR" altLang="en-US" dirty="0" err="1"/>
              <a:t>로그인을</a:t>
            </a:r>
            <a:r>
              <a:rPr lang="ko-KR" altLang="en-US" dirty="0"/>
              <a:t> 제공하는 화면입니다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 비밀번호 입력창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>
                          <a:solidFill>
                            <a:schemeClr val="tx1"/>
                          </a:solidFill>
                        </a:rPr>
                        <a:t>로그인 버튼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아이디 찾기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비밀번호 찾기 링크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LOGIN_001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56" y="1447303"/>
            <a:ext cx="3328396" cy="373947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56055" y="4315427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56055" y="3440271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56056" y="2114071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r>
              <a:rPr lang="ko-KR" altLang="en-US" dirty="0"/>
              <a:t> 회원가입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신규 회원 등록을 위한 사용자 정보 입력 및 인증 폼입니다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비밀번호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이메일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이름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생년월일 입력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휴대전화 인증 요청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클릭 시</a:t>
                      </a:r>
                      <a:r>
                        <a:rPr lang="ko-KR" altLang="en-US" sz="750" b="0" baseline="0" dirty="0">
                          <a:solidFill>
                            <a:schemeClr val="tx1"/>
                          </a:solidFill>
                        </a:rPr>
                        <a:t> 인증번호 발송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가입하기 버튼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(log-in.html</a:t>
                      </a:r>
                      <a:r>
                        <a:rPr lang="en-US" altLang="ko-KR" sz="75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50" b="0" baseline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SIGNUP_001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49" y="1258156"/>
            <a:ext cx="3803441" cy="41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r>
              <a:rPr lang="ko-KR" altLang="en-US" dirty="0"/>
              <a:t> 회원가입</a:t>
            </a:r>
            <a:r>
              <a:rPr lang="en-US" altLang="ko-KR" dirty="0"/>
              <a:t>&gt;</a:t>
            </a:r>
            <a:r>
              <a:rPr lang="ko-KR" altLang="en-US" dirty="0" err="1"/>
              <a:t>인증요청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신규 회원 등록을 위한 사용자 정보 입력 및 인증 폼입니다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2999972759"/>
              </p:ext>
            </p:extLst>
          </p:nvPr>
        </p:nvGraphicFramePr>
        <p:xfrm>
          <a:off x="9161411" y="690715"/>
          <a:ext cx="2838450" cy="5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인증 요청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콘솔 알림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인증 번호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콘솔에서 확인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확인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콘솔 알림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SIGNUP_002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7" y="1771129"/>
            <a:ext cx="2639118" cy="428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05" y="3183532"/>
            <a:ext cx="4428590" cy="1457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005" y="4845259"/>
            <a:ext cx="4428589" cy="1362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05" y="1598005"/>
            <a:ext cx="4428589" cy="138112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417604" y="1445056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ㅊ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886704" y="4682222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76508" y="3145157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07608" y="5200223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4198" y="4845258"/>
            <a:ext cx="330802" cy="32607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DD50AF-EAFB-46CC-9316-277C9FB5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87" y="1419233"/>
            <a:ext cx="2248214" cy="485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FC95E-5A79-46EB-81F5-F757B376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94" y="1930476"/>
            <a:ext cx="3918155" cy="3463821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r>
              <a:rPr lang="ko-KR" altLang="en-US" dirty="0" err="1"/>
              <a:t>테트리스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1324412660"/>
              </p:ext>
            </p:extLst>
          </p:nvPr>
        </p:nvGraphicFramePr>
        <p:xfrm>
          <a:off x="9161411" y="690715"/>
          <a:ext cx="2838450" cy="106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플레이어 이름 입력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셔츠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스니커즈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추천상품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특정 카테고리로 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장바구니 상품 리스트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상품 별 수량 조절 가능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총합 금액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TETRIS_001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1227832" y="1512244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2956912" y="2760019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3098719" y="3557935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3780019" y="4096370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DD50AF-EAFB-46CC-9316-277C9FB5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5" y="1391784"/>
            <a:ext cx="2248214" cy="485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FC95E-5A79-46EB-81F5-F757B376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84" y="1998087"/>
            <a:ext cx="3918155" cy="3463821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r>
              <a:rPr lang="ko-KR" altLang="en-US" dirty="0" err="1"/>
              <a:t>테트리스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3189335376"/>
              </p:ext>
            </p:extLst>
          </p:nvPr>
        </p:nvGraphicFramePr>
        <p:xfrm>
          <a:off x="9161411" y="690715"/>
          <a:ext cx="2838450" cy="95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플레이어 이름 입력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이름 입력 칸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이름 정보 저장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게임 시작 버튼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(tetris.html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이름 미 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콘솔 알림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TETRIS_001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649230" y="1484795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1698202" y="2827630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1840009" y="3625546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2521309" y="4163981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41BE6-6DCA-435B-99DC-03ED07F20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1680918"/>
            <a:ext cx="3186473" cy="257675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A70AA41C-C4D5-46E4-B07D-5E56CD5FFF04}"/>
              </a:ext>
            </a:extLst>
          </p:cNvPr>
          <p:cNvSpPr/>
          <p:nvPr/>
        </p:nvSpPr>
        <p:spPr>
          <a:xfrm>
            <a:off x="5364780" y="1693697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9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109">
            <a:extLst>
              <a:ext uri="{FF2B5EF4-FFF2-40B4-BE49-F238E27FC236}">
                <a16:creationId xmlns:a16="http://schemas.microsoft.com/office/drawing/2014/main" id="{09CA1C13-3284-3834-9AAE-2D6402CD2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283237"/>
              </p:ext>
            </p:extLst>
          </p:nvPr>
        </p:nvGraphicFramePr>
        <p:xfrm>
          <a:off x="153988" y="850974"/>
          <a:ext cx="11882436" cy="5781597"/>
        </p:xfrm>
        <a:graphic>
          <a:graphicData uri="http://schemas.openxmlformats.org/drawingml/2006/table">
            <a:tbl>
              <a:tblPr/>
              <a:tblGrid>
                <a:gridCol w="967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2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8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날짜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내용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0000.00.00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정보구조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김유진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0000.00.00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업무흐름도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Layout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김유진</a:t>
                      </a: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475836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22428"/>
                  </a:ext>
                </a:extLst>
              </a:tr>
              <a:tr h="36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5992" marB="3599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F584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6339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C5B2ED3-D9F8-7D60-7DED-E389AA9D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94" y="237996"/>
            <a:ext cx="5930106" cy="44077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변경 이력</a:t>
            </a:r>
          </a:p>
        </p:txBody>
      </p:sp>
    </p:spTree>
    <p:extLst>
      <p:ext uri="{BB962C8B-B14F-4D97-AF65-F5344CB8AC3E}">
        <p14:creationId xmlns:p14="http://schemas.microsoft.com/office/powerpoint/2010/main" val="354236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915A1D-873B-425E-B8B2-E8D22AFA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7" y="1832847"/>
            <a:ext cx="4268876" cy="41589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C5F728-7435-4140-AF6C-A8192437B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" y="764017"/>
            <a:ext cx="1965435" cy="424734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r>
              <a:rPr lang="ko-KR" altLang="en-US" dirty="0" err="1"/>
              <a:t>테트리스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3760614043"/>
              </p:ext>
            </p:extLst>
          </p:nvPr>
        </p:nvGraphicFramePr>
        <p:xfrm>
          <a:off x="9161411" y="690715"/>
          <a:ext cx="2838450" cy="152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환영합니다</a:t>
                      </a:r>
                      <a:r>
                        <a:rPr lang="en-US" altLang="ko-KR" sz="800" dirty="0"/>
                        <a:t>, [</a:t>
                      </a:r>
                      <a:r>
                        <a:rPr lang="ko-KR" altLang="en-US" sz="800" dirty="0"/>
                        <a:t>이름</a:t>
                      </a:r>
                      <a:r>
                        <a:rPr lang="en-US" altLang="ko-KR" sz="800" dirty="0"/>
                        <a:t>]</a:t>
                      </a:r>
                      <a:r>
                        <a:rPr lang="ko-KR" altLang="en-US" sz="800" dirty="0"/>
                        <a:t>님</a:t>
                      </a:r>
                      <a:r>
                        <a:rPr lang="en-US" altLang="ko-KR" sz="800" dirty="0"/>
                        <a:t>!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점수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레벨 표시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점수별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레벨 상승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초기화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빠른 하강 버튼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다음 블록 예측 화면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닫기 버튼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 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1787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SPACE BAR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키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01531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90567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TETRIS_001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423975" y="860668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1580702" y="1916424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2188231" y="5431594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2100307" y="5657193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8DDCBC-6EBE-40D3-B0E4-71F7FDB8039D}"/>
              </a:ext>
            </a:extLst>
          </p:cNvPr>
          <p:cNvSpPr/>
          <p:nvPr/>
        </p:nvSpPr>
        <p:spPr>
          <a:xfrm>
            <a:off x="3459503" y="3429000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A3AAF4-79F4-4A07-AA19-448D4C41E2F3}"/>
              </a:ext>
            </a:extLst>
          </p:cNvPr>
          <p:cNvSpPr/>
          <p:nvPr/>
        </p:nvSpPr>
        <p:spPr>
          <a:xfrm>
            <a:off x="4326907" y="1467037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B00A7-077F-4568-B25A-A27F1B1B4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87" y="1434341"/>
            <a:ext cx="532999" cy="3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C5F728-7435-4140-AF6C-A8192437B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" y="764017"/>
            <a:ext cx="1965435" cy="424734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r>
              <a:rPr lang="ko-KR" altLang="en-US" dirty="0" err="1"/>
              <a:t>테트리스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152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BAGUNI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SPACE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로고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환영합니다</a:t>
                      </a:r>
                      <a:r>
                        <a:rPr lang="en-US" altLang="ko-KR" sz="800" dirty="0"/>
                        <a:t>, [</a:t>
                      </a:r>
                      <a:r>
                        <a:rPr lang="ko-KR" altLang="en-US" sz="800" dirty="0"/>
                        <a:t>이름</a:t>
                      </a:r>
                      <a:r>
                        <a:rPr lang="en-US" altLang="ko-KR" sz="800" dirty="0"/>
                        <a:t>]</a:t>
                      </a:r>
                      <a:r>
                        <a:rPr lang="ko-KR" altLang="en-US" sz="800" dirty="0"/>
                        <a:t>님</a:t>
                      </a:r>
                      <a:r>
                        <a:rPr lang="en-US" altLang="ko-KR" sz="800" dirty="0"/>
                        <a:t>!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표시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점수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레벨 표시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점수별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레벨 상승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dirty="0"/>
                        <a:t>초기화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빠른 하강 버튼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다음 블록 예측 화면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닫기 버튼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 (main.html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1787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, SPACE BAR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키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01531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90567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TETRIS_001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423975" y="860668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CD897B-EA3A-4AAB-BA61-5F2B9F2B0AFD}"/>
              </a:ext>
            </a:extLst>
          </p:cNvPr>
          <p:cNvSpPr/>
          <p:nvPr/>
        </p:nvSpPr>
        <p:spPr>
          <a:xfrm>
            <a:off x="1580702" y="1916424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0F1098-7FEA-4578-AC3A-4B1E1FA043EF}"/>
              </a:ext>
            </a:extLst>
          </p:cNvPr>
          <p:cNvSpPr/>
          <p:nvPr/>
        </p:nvSpPr>
        <p:spPr>
          <a:xfrm>
            <a:off x="2188231" y="5431594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C7A8E5-C16A-4C5A-8F68-D84884322016}"/>
              </a:ext>
            </a:extLst>
          </p:cNvPr>
          <p:cNvSpPr/>
          <p:nvPr/>
        </p:nvSpPr>
        <p:spPr>
          <a:xfrm>
            <a:off x="2100307" y="5657193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8DDCBC-6EBE-40D3-B0E4-71F7FDB8039D}"/>
              </a:ext>
            </a:extLst>
          </p:cNvPr>
          <p:cNvSpPr/>
          <p:nvPr/>
        </p:nvSpPr>
        <p:spPr>
          <a:xfrm>
            <a:off x="3459503" y="3429000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A3AAF4-79F4-4A07-AA19-448D4C41E2F3}"/>
              </a:ext>
            </a:extLst>
          </p:cNvPr>
          <p:cNvSpPr/>
          <p:nvPr/>
        </p:nvSpPr>
        <p:spPr>
          <a:xfrm>
            <a:off x="4326907" y="1467037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B00A7-077F-4568-B25A-A27F1B1B4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87" y="1434341"/>
            <a:ext cx="532999" cy="3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90270-B566-455E-866B-5B50B5C7C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78" y="1243779"/>
            <a:ext cx="3477110" cy="50806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C5F728-7435-4140-AF6C-A8192437B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" y="764017"/>
            <a:ext cx="1965435" cy="424734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메뉴 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r>
              <a:rPr lang="ko-KR" altLang="en-US" dirty="0" err="1"/>
              <a:t>테트리스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상품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임시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저장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,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메모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관심도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/ </a:t>
            </a:r>
            <a:r>
              <a:rPr lang="ko-KR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우선순위</a:t>
            </a:r>
            <a:r>
              <a:rPr lang="en-US" altLang="ko-KR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  </a:t>
            </a:r>
            <a:r>
              <a:rPr lang="ko-KR" altLang="en-US" sz="900" b="0" i="0" u="none" strike="noStrike" spc="-100" dirty="0">
                <a:solidFill>
                  <a:srgbClr val="272424"/>
                </a:solidFill>
                <a:latin typeface="+mn-ea"/>
                <a:ea typeface="+mn-ea"/>
              </a:rPr>
              <a:t>설정을 제공 </a:t>
            </a:r>
            <a:r>
              <a:rPr lang="ko-KR" altLang="en-US" dirty="0">
                <a:latin typeface="+mn-ea"/>
                <a:ea typeface="+mn-ea"/>
              </a:rPr>
              <a:t>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3108184031"/>
              </p:ext>
            </p:extLst>
          </p:nvPr>
        </p:nvGraphicFramePr>
        <p:xfrm>
          <a:off x="9161411" y="690715"/>
          <a:ext cx="2838450" cy="18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게임오버 재시작 버튼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 (RESET)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TETRIS_001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AA9500-85A1-43EB-AB07-3892446DB86A}"/>
              </a:ext>
            </a:extLst>
          </p:cNvPr>
          <p:cNvSpPr/>
          <p:nvPr/>
        </p:nvSpPr>
        <p:spPr>
          <a:xfrm>
            <a:off x="3553842" y="5897125"/>
            <a:ext cx="219507" cy="18262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B00A7-077F-4568-B25A-A27F1B1B4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86" y="951981"/>
            <a:ext cx="532999" cy="3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4160E-C709-1EFE-3DFE-9B7053B2F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정보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F8FCEC-48F3-4F3A-443E-9EE9A0C16233}"/>
              </a:ext>
            </a:extLst>
          </p:cNvPr>
          <p:cNvSpPr/>
          <p:nvPr/>
        </p:nvSpPr>
        <p:spPr>
          <a:xfrm>
            <a:off x="0" y="0"/>
            <a:ext cx="5350213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/>
              <a:t>정보 구조</a:t>
            </a:r>
          </a:p>
        </p:txBody>
      </p:sp>
    </p:spTree>
    <p:extLst>
      <p:ext uri="{BB962C8B-B14F-4D97-AF65-F5344CB8AC3E}">
        <p14:creationId xmlns:p14="http://schemas.microsoft.com/office/powerpoint/2010/main" val="4508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65667"/>
            <a:ext cx="11201400" cy="5960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04800"/>
            <a:ext cx="1244600" cy="1159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0" y="304800"/>
            <a:ext cx="1244600" cy="115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7" y="575733"/>
            <a:ext cx="11201400" cy="5850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7" y="685800"/>
            <a:ext cx="11201400" cy="5748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24934"/>
            <a:ext cx="1244600" cy="1159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7" y="787400"/>
            <a:ext cx="11201400" cy="56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733" y="1439333"/>
            <a:ext cx="8001000" cy="14308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071533" y="2413000"/>
            <a:ext cx="897467" cy="1693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67" y="2895600"/>
            <a:ext cx="2506133" cy="4487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871134" y="3115733"/>
            <a:ext cx="448733" cy="846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0267" y="2895600"/>
            <a:ext cx="2506133" cy="4487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283200" y="3115733"/>
            <a:ext cx="448733" cy="846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600" y="2870200"/>
            <a:ext cx="3310467" cy="46566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873067" y="3183467"/>
            <a:ext cx="304800" cy="846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9906000" y="3191933"/>
            <a:ext cx="304800" cy="8467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067" y="846667"/>
            <a:ext cx="203200" cy="203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08000" y="880534"/>
            <a:ext cx="169333" cy="1185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67">
                <a:solidFill>
                  <a:srgbClr val="000000"/>
                </a:solidFill>
                <a:latin typeface="Pretendard Regular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000" y="778933"/>
            <a:ext cx="1286933" cy="2794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pc="-133" dirty="0">
                <a:solidFill>
                  <a:srgbClr val="000000"/>
                </a:solidFill>
                <a:ea typeface="Pretendard Medium"/>
              </a:rPr>
              <a:t>메뉴</a:t>
            </a:r>
            <a:r>
              <a:rPr lang="en-US" spc="-13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pc="-133" dirty="0">
                <a:solidFill>
                  <a:srgbClr val="000000"/>
                </a:solidFill>
                <a:ea typeface="Pretendard Medium"/>
              </a:rPr>
              <a:t>구조도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2867" y="1109133"/>
            <a:ext cx="2734733" cy="355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08600" y="1134534"/>
            <a:ext cx="1566333" cy="2963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1667" spc="-67">
                <a:solidFill>
                  <a:srgbClr val="000000"/>
                </a:solidFill>
                <a:latin typeface="Pretendard Medium"/>
              </a:rPr>
              <a:t>BAGUNI SPACE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6334" y="2582334"/>
            <a:ext cx="1058333" cy="3217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651000" y="2641600"/>
            <a:ext cx="89746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메인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화면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(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홈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8400" y="2582334"/>
            <a:ext cx="1058333" cy="321733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054600" y="2641600"/>
            <a:ext cx="89746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영역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0" y="2548467"/>
            <a:ext cx="1058333" cy="32173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482667" y="2616200"/>
            <a:ext cx="89746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소비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934" y="3344333"/>
            <a:ext cx="931333" cy="17102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67000" y="3344333"/>
            <a:ext cx="931333" cy="1447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4600" y="3318933"/>
            <a:ext cx="1049867" cy="116416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852213" y="3962400"/>
            <a:ext cx="973667" cy="338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아이디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비밀번호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입력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자동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로그인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옵션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소셜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로그인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선택사항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37667" y="3344334"/>
            <a:ext cx="931333" cy="1337733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084113" y="3962400"/>
            <a:ext cx="804333" cy="54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아이디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비밀번호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이름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이메일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입력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체형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퍼스널컬러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초기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설정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90734" y="3327400"/>
            <a:ext cx="931333" cy="135466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358467" y="3941233"/>
            <a:ext cx="804333" cy="54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보기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수정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체형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컬러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정보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선호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스타일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수정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계정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삭제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9934" y="3335867"/>
            <a:ext cx="931333" cy="99906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7526867" y="3873500"/>
            <a:ext cx="914400" cy="338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월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예산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사용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금액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확인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초과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알림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표시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59800" y="3335867"/>
            <a:ext cx="931333" cy="1202267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8559800" y="3838424"/>
            <a:ext cx="948267" cy="54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장바구니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목록희망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구매일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지정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우선순위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관심도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메모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입력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09667" y="3344333"/>
            <a:ext cx="931333" cy="10414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660467" y="3810000"/>
            <a:ext cx="846667" cy="338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저장한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리스트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필터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정렬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카테고리별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보기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59534" y="3327400"/>
            <a:ext cx="931333" cy="990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735734" y="3793067"/>
            <a:ext cx="804333" cy="440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구매일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가격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브랜드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기록</a:t>
            </a:r>
          </a:p>
          <a:p>
            <a:pPr marL="228611" indent="-228611">
              <a:lnSpc>
                <a:spcPct val="9213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메모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재구매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여부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체크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0400" y="3344333"/>
            <a:ext cx="931333" cy="1557867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600" y="3429000"/>
            <a:ext cx="787400" cy="211667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778934" y="3445934"/>
            <a:ext cx="702733" cy="1693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933" spc="-67">
                <a:solidFill>
                  <a:srgbClr val="000000"/>
                </a:solidFill>
                <a:ea typeface="Pretendard Regular"/>
              </a:rPr>
              <a:t>상단</a:t>
            </a:r>
            <a:r>
              <a:rPr lang="en-US" sz="933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933" spc="-67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933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933" spc="-67">
                <a:solidFill>
                  <a:srgbClr val="000000"/>
                </a:solidFill>
                <a:ea typeface="Pretendard Regular"/>
              </a:rPr>
              <a:t>영역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02733" y="3725333"/>
            <a:ext cx="872067" cy="1024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로고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(BAGUNI SPACE)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로그인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로그아웃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회원가입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알림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아이콘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예산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초과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공지사항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검색창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검색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35667" y="3429000"/>
            <a:ext cx="787400" cy="2540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786467" y="3429000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8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메뉴</a:t>
            </a:r>
            <a:r>
              <a:rPr lang="en-US" sz="8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카테고리</a:t>
            </a:r>
            <a:r>
              <a:rPr lang="en-US" sz="80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34733" y="3429000"/>
            <a:ext cx="787400" cy="211667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2785534" y="3445934"/>
            <a:ext cx="702733" cy="1693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933" spc="-67">
                <a:solidFill>
                  <a:srgbClr val="000000"/>
                </a:solidFill>
                <a:ea typeface="Pretendard Regular"/>
              </a:rPr>
              <a:t>하단</a:t>
            </a:r>
            <a:r>
              <a:rPr lang="en-US" sz="933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933" spc="-67">
                <a:solidFill>
                  <a:srgbClr val="000000"/>
                </a:solidFill>
                <a:ea typeface="Pretendard Regular"/>
              </a:rPr>
              <a:t>메뉴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20067" y="3429000"/>
            <a:ext cx="787400" cy="313267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3962400" y="3454400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log-in.html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로그인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13867" y="3395133"/>
            <a:ext cx="787400" cy="431800"/>
          </a:xfrm>
          <a:prstGeom prst="rect">
            <a:avLst/>
          </a:prstGeom>
        </p:spPr>
      </p:pic>
      <p:sp>
        <p:nvSpPr>
          <p:cNvPr id="68" name="TextBox 68"/>
          <p:cNvSpPr txBox="1"/>
          <p:nvPr/>
        </p:nvSpPr>
        <p:spPr>
          <a:xfrm>
            <a:off x="5096934" y="3420533"/>
            <a:ext cx="804333" cy="364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join-membership.html </a:t>
            </a: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회원가입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58467" y="3429000"/>
            <a:ext cx="787400" cy="313267"/>
          </a:xfrm>
          <a:prstGeom prst="rect">
            <a:avLst/>
          </a:prstGeom>
        </p:spPr>
      </p:pic>
      <p:sp>
        <p:nvSpPr>
          <p:cNvPr id="71" name="TextBox 71"/>
          <p:cNvSpPr txBox="1"/>
          <p:nvPr/>
        </p:nvSpPr>
        <p:spPr>
          <a:xfrm>
            <a:off x="6409267" y="3454400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my-page.html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마이페이지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7667" y="3429000"/>
            <a:ext cx="787400" cy="296333"/>
          </a:xfrm>
          <a:prstGeom prst="rect">
            <a:avLst/>
          </a:prstGeom>
        </p:spPr>
      </p:pic>
      <p:sp>
        <p:nvSpPr>
          <p:cNvPr id="74" name="TextBox 74"/>
          <p:cNvSpPr txBox="1"/>
          <p:nvPr/>
        </p:nvSpPr>
        <p:spPr>
          <a:xfrm>
            <a:off x="7628467" y="3445933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budget.html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예산</a:t>
            </a:r>
            <a:r>
              <a:rPr lang="en-US" sz="8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27533" y="3429000"/>
            <a:ext cx="787400" cy="254000"/>
          </a:xfrm>
          <a:prstGeom prst="rect">
            <a:avLst/>
          </a:prstGeom>
        </p:spPr>
      </p:pic>
      <p:sp>
        <p:nvSpPr>
          <p:cNvPr id="77" name="TextBox 77"/>
          <p:cNvSpPr txBox="1"/>
          <p:nvPr/>
        </p:nvSpPr>
        <p:spPr>
          <a:xfrm>
            <a:off x="8678333" y="3429000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cart.html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장바구니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85867" y="3429000"/>
            <a:ext cx="787400" cy="254000"/>
          </a:xfrm>
          <a:prstGeom prst="rect">
            <a:avLst/>
          </a:prstGeom>
        </p:spPr>
      </p:pic>
      <p:sp>
        <p:nvSpPr>
          <p:cNvPr id="80" name="TextBox 80"/>
          <p:cNvSpPr txBox="1"/>
          <p:nvPr/>
        </p:nvSpPr>
        <p:spPr>
          <a:xfrm>
            <a:off x="9728200" y="3429000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wishlist.html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관심</a:t>
            </a:r>
            <a:r>
              <a:rPr lang="en-US" sz="8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상품</a:t>
            </a:r>
          </a:p>
        </p:txBody>
      </p:sp>
      <p:pic>
        <p:nvPicPr>
          <p:cNvPr id="81" name="Picture 8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35733" y="3429000"/>
            <a:ext cx="787400" cy="2540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10778067" y="3429000"/>
            <a:ext cx="6942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00">
                <a:solidFill>
                  <a:srgbClr val="000000"/>
                </a:solidFill>
                <a:latin typeface="Pretendard Regular"/>
              </a:rPr>
              <a:t>history.html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8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Regular"/>
              </a:rPr>
              <a:t>기록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752600" y="3725333"/>
            <a:ext cx="787400" cy="1024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체형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퍼스널컬러</a:t>
            </a:r>
            <a:endParaRPr lang="ko-KR" altLang="en-US" sz="733" dirty="0">
              <a:solidFill>
                <a:srgbClr val="000000"/>
              </a:solidFill>
              <a:ea typeface="Pretendard Light"/>
            </a:endParaRP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스타일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의류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신발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뷰티</a:t>
            </a:r>
            <a:endParaRPr lang="ko-KR" altLang="en-US" sz="733" dirty="0">
              <a:solidFill>
                <a:srgbClr val="000000"/>
              </a:solidFill>
              <a:ea typeface="Pretendard Light"/>
            </a:endParaRP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디지털</a:t>
            </a:r>
            <a:r>
              <a:rPr lang="en-US" sz="733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핸드폰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>
                <a:solidFill>
                  <a:srgbClr val="000000"/>
                </a:solidFill>
                <a:ea typeface="Pretendard Light"/>
              </a:rPr>
              <a:t>패션소품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주얼리</a:t>
            </a:r>
            <a:endParaRPr lang="ko-KR" altLang="en-US" sz="733" dirty="0">
              <a:solidFill>
                <a:srgbClr val="000000"/>
              </a:solidFill>
              <a:ea typeface="Pretendard Light"/>
            </a:endParaRP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 dirty="0" err="1">
                <a:solidFill>
                  <a:srgbClr val="000000"/>
                </a:solidFill>
                <a:ea typeface="Pretendard Light"/>
              </a:rPr>
              <a:t>빅사이즈</a:t>
            </a:r>
            <a:endParaRPr lang="ko-KR" altLang="en-US" sz="733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2810933" y="3742267"/>
            <a:ext cx="660400" cy="575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예산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관리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장바구니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보기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관심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상품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구매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기록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733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733">
                <a:solidFill>
                  <a:srgbClr val="000000"/>
                </a:solidFill>
                <a:ea typeface="Pretendard Light"/>
              </a:rPr>
              <a:t>설정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465667"/>
            <a:ext cx="11201400" cy="5960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04800"/>
            <a:ext cx="1244600" cy="1159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0" y="304800"/>
            <a:ext cx="1244600" cy="115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7" y="575733"/>
            <a:ext cx="11201400" cy="5850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7" y="685800"/>
            <a:ext cx="11201400" cy="5748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24934"/>
            <a:ext cx="1244600" cy="1159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7" y="787400"/>
            <a:ext cx="11201400" cy="56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733" y="1439333"/>
            <a:ext cx="8001000" cy="14308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537200" y="1989667"/>
            <a:ext cx="1109133" cy="169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933" y="2861734"/>
            <a:ext cx="2116667" cy="448733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067" y="846667"/>
            <a:ext cx="203200" cy="203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08000" y="880534"/>
            <a:ext cx="169333" cy="1185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67">
                <a:solidFill>
                  <a:srgbClr val="000000"/>
                </a:solidFill>
                <a:latin typeface="Pretendard Regula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778933"/>
            <a:ext cx="1295400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pc="-133" dirty="0">
                <a:solidFill>
                  <a:srgbClr val="000000"/>
                </a:solidFill>
                <a:ea typeface="Pretendard Medium"/>
              </a:rPr>
              <a:t>메뉴</a:t>
            </a:r>
            <a:r>
              <a:rPr lang="en-US" spc="-133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pc="-133" dirty="0">
                <a:solidFill>
                  <a:srgbClr val="000000"/>
                </a:solidFill>
                <a:ea typeface="Pretendard Medium"/>
              </a:rPr>
              <a:t>구조도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2867" y="1109133"/>
            <a:ext cx="2734733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317067" y="1202267"/>
            <a:ext cx="1557867" cy="15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1067" spc="-67">
                <a:solidFill>
                  <a:srgbClr val="000000"/>
                </a:solidFill>
                <a:latin typeface="Pretendard Medium"/>
              </a:rPr>
              <a:t>BAGUNI SPACE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334" y="2548467"/>
            <a:ext cx="1058333" cy="32173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51000" y="2616200"/>
            <a:ext cx="89746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진단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067" y="2548467"/>
            <a:ext cx="1058333" cy="32173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647267" y="2616200"/>
            <a:ext cx="89746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기타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7334" y="2548467"/>
            <a:ext cx="1058333" cy="321733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43533" y="2616200"/>
            <a:ext cx="89746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10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1000">
                <a:solidFill>
                  <a:srgbClr val="000000"/>
                </a:solidFill>
                <a:ea typeface="Pretendard Medium"/>
              </a:rPr>
              <a:t>영역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3534" y="2861734"/>
            <a:ext cx="3064933" cy="55033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5825067" y="3132667"/>
            <a:ext cx="550333" cy="846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340000">
            <a:off x="9541934" y="3403600"/>
            <a:ext cx="1083733" cy="1693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7267" y="3310467"/>
            <a:ext cx="1193800" cy="132926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933" y="3412067"/>
            <a:ext cx="1024467" cy="279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719667" y="3412067"/>
            <a:ext cx="897467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my-bodytype.html 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체형</a:t>
            </a:r>
            <a:r>
              <a:rPr lang="en-US" sz="867" spc="-67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퍼스널컬러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4667" y="3310467"/>
            <a:ext cx="1092200" cy="1320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8600" y="3412067"/>
            <a:ext cx="804333" cy="270933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887133" y="3403600"/>
            <a:ext cx="567267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style.html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스타일</a:t>
            </a:r>
            <a:r>
              <a:rPr lang="en-US" sz="867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26267" y="3826933"/>
            <a:ext cx="914400" cy="389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선호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스타일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선택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altLang="en-US" sz="800" dirty="0" err="1">
                <a:solidFill>
                  <a:srgbClr val="000000"/>
                </a:solidFill>
                <a:ea typeface="Pretendard Light"/>
              </a:rPr>
              <a:t>스트릿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800" dirty="0" err="1">
                <a:solidFill>
                  <a:srgbClr val="000000"/>
                </a:solidFill>
                <a:ea typeface="Pretendard Light"/>
              </a:rPr>
              <a:t>프레피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추천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8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ea typeface="Pretendard Light"/>
              </a:rPr>
              <a:t>연동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04734" y="3310467"/>
            <a:ext cx="1109133" cy="1185333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5600" y="3412067"/>
            <a:ext cx="804333" cy="287867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267200" y="3412067"/>
            <a:ext cx="5842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search.html 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867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검색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089400" y="3767667"/>
            <a:ext cx="965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자동완성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카테고리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필터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최근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검색어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최근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본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노출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37200" y="3310467"/>
            <a:ext cx="1109133" cy="1024467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98067" y="3420534"/>
            <a:ext cx="795867" cy="270933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5816600" y="3412067"/>
            <a:ext cx="567267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notice.html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공지사항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613400" y="3826933"/>
            <a:ext cx="990600" cy="262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관리자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공지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목록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팝업으로도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알림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18067" y="3826933"/>
            <a:ext cx="1126067" cy="389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체형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유형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입력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컬러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선택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웜톤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쿨톤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진단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추천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이동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69667" y="3310467"/>
            <a:ext cx="1109133" cy="1024467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30533" y="3420534"/>
            <a:ext cx="795867" cy="270933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7340600" y="3412067"/>
            <a:ext cx="567267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memo.html 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867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메모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145867" y="3826933"/>
            <a:ext cx="990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장바구니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예산과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연동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가능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날짜별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pic>
        <p:nvPicPr>
          <p:cNvPr id="61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1934" y="3310467"/>
            <a:ext cx="1109133" cy="15240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2800" y="3420534"/>
            <a:ext cx="795867" cy="270933"/>
          </a:xfrm>
          <a:prstGeom prst="rect">
            <a:avLst/>
          </a:prstGeom>
        </p:spPr>
      </p:pic>
      <p:sp>
        <p:nvSpPr>
          <p:cNvPr id="64" name="TextBox 64"/>
          <p:cNvSpPr txBox="1"/>
          <p:nvPr/>
        </p:nvSpPr>
        <p:spPr>
          <a:xfrm>
            <a:off x="9812867" y="3412067"/>
            <a:ext cx="567267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admin.html</a:t>
            </a:r>
          </a:p>
          <a:p>
            <a:pPr lvl="0" algn="ctr">
              <a:lnSpc>
                <a:spcPct val="92130"/>
              </a:lnSpc>
            </a:pPr>
            <a:r>
              <a:rPr lang="en-US" sz="867" spc="-67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867" spc="-67">
                <a:solidFill>
                  <a:srgbClr val="000000"/>
                </a:solidFill>
                <a:ea typeface="Pretendard Regular"/>
              </a:rPr>
              <a:t>선택사항</a:t>
            </a:r>
            <a:r>
              <a:rPr lang="en-US" sz="867" spc="-67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609667" y="3826933"/>
            <a:ext cx="990600" cy="872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공지사항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수정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삭제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목록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확인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제한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marL="228611" indent="-228611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통계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보기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예산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설정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평균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구매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800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61448"/>
              </p:ext>
            </p:extLst>
          </p:nvPr>
        </p:nvGraphicFramePr>
        <p:xfrm>
          <a:off x="1197870" y="1268760"/>
          <a:ext cx="9797233" cy="3238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최근 패션 소비 트렌드가 </a:t>
                      </a:r>
                      <a:r>
                        <a:rPr lang="ko-KR" altLang="en-US" sz="900" dirty="0" err="1"/>
                        <a:t>다양화되며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개인 맞춤형 추천 서비스에 대한 수요 증가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쇼핑뿐 아니라 미니게임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커뮤니티형</a:t>
                      </a:r>
                      <a:r>
                        <a:rPr lang="ko-KR" altLang="en-US" sz="900" dirty="0"/>
                        <a:t> 요소를 융합한 </a:t>
                      </a:r>
                      <a:r>
                        <a:rPr lang="ko-KR" altLang="en-US" sz="900" dirty="0" err="1"/>
                        <a:t>포털형</a:t>
                      </a:r>
                      <a:r>
                        <a:rPr lang="ko-KR" altLang="en-US" sz="900" dirty="0"/>
                        <a:t> 서비스의 필요성 대두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사용자에게 패션 관련 통합 정보를 제공하는 온라인 공간 필요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 맞춤형 패션 추천 및 스타일 분석 기능 제공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사용자 참여를 유도하는 </a:t>
                      </a:r>
                      <a:r>
                        <a:rPr lang="ko-KR" altLang="en-US" sz="900" dirty="0" err="1"/>
                        <a:t>인터랙티브한</a:t>
                      </a:r>
                      <a:r>
                        <a:rPr lang="ko-KR" altLang="en-US" sz="900" dirty="0"/>
                        <a:t> 기능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미니게임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공지사항 등</a:t>
                      </a:r>
                      <a:r>
                        <a:rPr lang="en-US" altLang="ko-KR" sz="900" dirty="0"/>
                        <a:t>) </a:t>
                      </a:r>
                      <a:r>
                        <a:rPr lang="ko-KR" altLang="en-US" sz="900" dirty="0"/>
                        <a:t>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통합 쇼핑 편의성 제공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장바구니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관심상품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최근 본 상품 등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사용자 체류 시간 증가 및 사이트 재방문 유도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개인화된 패션 추천을 통한 구매 </a:t>
                      </a:r>
                      <a:r>
                        <a:rPr lang="ko-KR" altLang="en-US" sz="900" dirty="0" err="1"/>
                        <a:t>전환율</a:t>
                      </a:r>
                      <a:r>
                        <a:rPr lang="ko-KR" altLang="en-US" sz="900" dirty="0"/>
                        <a:t> 상승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사용자 데이터 기반의 추가 마케팅 활용 가능성 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err="1"/>
                        <a:t>메인페이지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배너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공지사항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주요 메뉴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로그인 영역 제공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/>
                        <a:t>스타일 추천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슬라이더 형태의 패션 스타일 추천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/>
                        <a:t>쇼핑 기능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장바구니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관심상품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최근 본 상품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추천상품 리스트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/>
                        <a:t>분석</a:t>
                      </a:r>
                      <a:r>
                        <a:rPr lang="en-US" altLang="ko-KR" sz="900" b="1" dirty="0"/>
                        <a:t>/</a:t>
                      </a:r>
                      <a:r>
                        <a:rPr lang="ko-KR" altLang="en-US" sz="900" b="1" dirty="0"/>
                        <a:t>미니게임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체형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퍼스널컬러</a:t>
                      </a:r>
                      <a:r>
                        <a:rPr lang="ko-KR" altLang="en-US" sz="900" dirty="0"/>
                        <a:t> 분석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테트리스</a:t>
                      </a:r>
                      <a:r>
                        <a:rPr lang="ko-KR" altLang="en-US" sz="900" dirty="0"/>
                        <a:t> 게임 제공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/>
                        <a:t>공지사항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알림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공지사항 팝업 표시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 err="1"/>
                        <a:t>반응형</a:t>
                      </a:r>
                      <a:r>
                        <a:rPr lang="ko-KR" altLang="en-US" sz="900" b="1" dirty="0"/>
                        <a:t> 지원</a:t>
                      </a:r>
                      <a:r>
                        <a:rPr lang="en-US" altLang="ko-KR" sz="900" dirty="0"/>
                        <a:t>: PC/</a:t>
                      </a:r>
                      <a:r>
                        <a:rPr lang="ko-KR" altLang="en-US" sz="900" dirty="0"/>
                        <a:t>태블릿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모바일 모두 대응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ARIA </a:t>
                      </a:r>
                      <a:r>
                        <a:rPr lang="ko-KR" altLang="en-US" sz="900" dirty="0"/>
                        <a:t>접근성 준수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공지사항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버튼 등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향후 추가 카테고리 및 기능 확장 용이한 구조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관리자의 공지사항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배너 관리 시스템 연계 가능성 고려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2672" y="124080"/>
            <a:ext cx="11425269" cy="611352"/>
          </a:xfrm>
        </p:spPr>
        <p:txBody>
          <a:bodyPr vert="horz" lIns="91440" tIns="45720" rIns="91440" bIns="45720" anchor="ctr">
            <a:noAutofit/>
          </a:bodyPr>
          <a:lstStyle/>
          <a:p>
            <a:pPr lvl="0">
              <a:defRPr/>
            </a:pPr>
            <a:r>
              <a:rPr lang="ko-KR" altLang="en-US"/>
              <a:t>서비스 개요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시작을 위한 로고 및 버튼을 제공하는 첫 화면입니다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4217328464"/>
              </p:ext>
            </p:extLst>
          </p:nvPr>
        </p:nvGraphicFramePr>
        <p:xfrm>
          <a:off x="9161411" y="690715"/>
          <a:ext cx="2838450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50" b="0" dirty="0" err="1">
                          <a:solidFill>
                            <a:sysClr val="windowText" lastClr="000000"/>
                          </a:solidFill>
                        </a:rPr>
                        <a:t>풀스크린</a:t>
                      </a:r>
                      <a:r>
                        <a:rPr lang="ko-KR" altLang="en-US" sz="750" b="0" dirty="0">
                          <a:solidFill>
                            <a:sysClr val="windowText" lastClr="000000"/>
                          </a:solidFill>
                        </a:rPr>
                        <a:t> 배경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50" dirty="0"/>
                        <a:t>슬로건 </a:t>
                      </a:r>
                      <a:r>
                        <a:rPr lang="en-US" sz="750" dirty="0"/>
                        <a:t>(main.html</a:t>
                      </a:r>
                      <a:r>
                        <a:rPr lang="ko-KR" altLang="en-US" sz="750" dirty="0"/>
                        <a:t>이동</a:t>
                      </a:r>
                      <a:r>
                        <a:rPr lang="en-US" sz="75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50" b="0" dirty="0"/>
                        <a:t>쇼핑 시작하기</a:t>
                      </a:r>
                      <a:r>
                        <a:rPr lang="en-US" sz="750" b="0" dirty="0"/>
                        <a:t> </a:t>
                      </a:r>
                      <a:r>
                        <a:rPr lang="ko-KR" altLang="en-US" sz="750" b="0" dirty="0"/>
                        <a:t>버튼 </a:t>
                      </a:r>
                      <a:r>
                        <a:rPr lang="en-US" altLang="ko-KR" sz="750" dirty="0"/>
                        <a:t>(main.html</a:t>
                      </a:r>
                      <a:r>
                        <a:rPr lang="ko-KR" altLang="en-US" sz="750" dirty="0"/>
                        <a:t>이동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19495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INTRO_001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963" r="104" b="4074"/>
          <a:stretch/>
        </p:blipFill>
        <p:spPr>
          <a:xfrm>
            <a:off x="209549" y="690715"/>
            <a:ext cx="8885470" cy="589386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09549" y="742471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0885" y="1881190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99317" y="4377810"/>
            <a:ext cx="507319" cy="51370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CAFF0D-CC48-4B26-B4F2-94CC8140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9" y="679653"/>
            <a:ext cx="8902880" cy="4286047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시작을 위한 로고 및 버튼을 제공하는 첫 화면입니다</a:t>
            </a:r>
            <a:r>
              <a:rPr lang="en-US" altLang="ko-KR"/>
              <a:t>.</a:t>
            </a:r>
          </a:p>
        </p:txBody>
      </p:sp>
      <p:graphicFrame>
        <p:nvGraphicFramePr>
          <p:cNvPr id="4" name="표 9"/>
          <p:cNvGraphicFramePr/>
          <p:nvPr/>
        </p:nvGraphicFramePr>
        <p:xfrm>
          <a:off x="9161411" y="690715"/>
          <a:ext cx="283845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사이드바 내비게이션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상단 로고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메뉴 목록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배너 슬라이더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장의 이미지가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초 간격으로 순환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버튼 그룹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19495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스타일별 추천 슬라이더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/>
                        <a:t>가로 스크롤 </a:t>
                      </a:r>
                      <a:r>
                        <a:rPr lang="en-US" altLang="ko-KR" sz="800" dirty="0"/>
                        <a:t>&amp; </a:t>
                      </a:r>
                      <a:r>
                        <a:rPr lang="ko-KR" altLang="en-US" sz="800" dirty="0"/>
                        <a:t>스크롤 스냅 기능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33204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로그인 폼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아이디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/>
                        <a:t>비밀번호 입력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로그인 버튼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회원가입 링크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26198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/>
                        <a:t>요약 섹션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dirty="0"/>
                        <a:t>예산 사용 현황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최근 본 상품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관심 상품</a:t>
                      </a:r>
                      <a:r>
                        <a:rPr lang="en-US" altLang="ko-KR" sz="800" b="0" dirty="0"/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694985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상품 그리드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화면 폭에 따라 컬럼 개수 자동 조절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7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480492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 dirty="0"/>
              <a:t>_001</a:t>
            </a:r>
          </a:p>
        </p:txBody>
      </p:sp>
      <p:sp>
        <p:nvSpPr>
          <p:cNvPr id="3" name="타원 2"/>
          <p:cNvSpPr/>
          <p:nvPr/>
        </p:nvSpPr>
        <p:spPr>
          <a:xfrm>
            <a:off x="66471" y="679653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E4E46F-B349-48F5-9957-63E9CBC1566E}"/>
              </a:ext>
            </a:extLst>
          </p:cNvPr>
          <p:cNvSpPr/>
          <p:nvPr/>
        </p:nvSpPr>
        <p:spPr>
          <a:xfrm>
            <a:off x="1027080" y="3061004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5E4C1B-5A86-4F92-A866-558510A328D9}"/>
              </a:ext>
            </a:extLst>
          </p:cNvPr>
          <p:cNvSpPr/>
          <p:nvPr/>
        </p:nvSpPr>
        <p:spPr>
          <a:xfrm>
            <a:off x="1029048" y="2561847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043D25-CE2C-4BAC-9ECE-71B73437F50F}"/>
              </a:ext>
            </a:extLst>
          </p:cNvPr>
          <p:cNvSpPr/>
          <p:nvPr/>
        </p:nvSpPr>
        <p:spPr>
          <a:xfrm>
            <a:off x="1280691" y="892820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1051517-5189-4EBF-A4E4-2091BDD19802}"/>
              </a:ext>
            </a:extLst>
          </p:cNvPr>
          <p:cNvSpPr/>
          <p:nvPr/>
        </p:nvSpPr>
        <p:spPr>
          <a:xfrm>
            <a:off x="7760355" y="3061004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B7B3A0B-4CDE-499E-9A87-3A0CD8DF66D9}"/>
              </a:ext>
            </a:extLst>
          </p:cNvPr>
          <p:cNvSpPr/>
          <p:nvPr/>
        </p:nvSpPr>
        <p:spPr>
          <a:xfrm>
            <a:off x="1027080" y="4181560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7C991F-F6A8-4FBD-991E-72CCEBFAC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8" t="49516" r="705"/>
          <a:stretch/>
        </p:blipFill>
        <p:spPr>
          <a:xfrm>
            <a:off x="1152748" y="4500655"/>
            <a:ext cx="7936779" cy="1979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21266AC-DA26-4EA4-948D-8C098532E4B7}"/>
              </a:ext>
            </a:extLst>
          </p:cNvPr>
          <p:cNvSpPr/>
          <p:nvPr/>
        </p:nvSpPr>
        <p:spPr>
          <a:xfrm>
            <a:off x="1029048" y="5720054"/>
            <a:ext cx="251336" cy="260829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</a:t>
            </a:r>
            <a:r>
              <a:rPr lang="en-US" altLang="ko-KR" dirty="0"/>
              <a:t>&gt;</a:t>
            </a:r>
            <a:r>
              <a:rPr lang="ko-KR" altLang="en-US" dirty="0"/>
              <a:t> 메인 메뉴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공지사항</a:t>
            </a:r>
            <a:r>
              <a:rPr lang="en-US" altLang="ko-KR" dirty="0"/>
              <a:t>·</a:t>
            </a:r>
            <a:r>
              <a:rPr lang="ko-KR" altLang="en-US" dirty="0"/>
              <a:t>메모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체형</a:t>
            </a:r>
            <a:r>
              <a:rPr lang="en-US" altLang="ko-KR" dirty="0"/>
              <a:t>/</a:t>
            </a:r>
            <a:r>
              <a:rPr lang="ko-KR" altLang="en-US" dirty="0" err="1"/>
              <a:t>퍼스널컬러</a:t>
            </a:r>
            <a:r>
              <a:rPr lang="en-US" altLang="ko-KR" dirty="0"/>
              <a:t>, </a:t>
            </a:r>
            <a:r>
              <a:rPr lang="ko-KR" altLang="en-US" dirty="0"/>
              <a:t>카테고리별 쇼핑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미니게임</a:t>
            </a:r>
            <a:r>
              <a:rPr lang="en-US" altLang="ko-KR" dirty="0"/>
              <a:t>-</a:t>
            </a:r>
            <a:r>
              <a:rPr lang="ko-KR" altLang="en-US" dirty="0" err="1"/>
              <a:t>테트리스를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9"/>
          <p:cNvGraphicFramePr/>
          <p:nvPr>
            <p:extLst>
              <p:ext uri="{D42A27DB-BD31-4B8C-83A1-F6EECF244321}">
                <p14:modId xmlns:p14="http://schemas.microsoft.com/office/powerpoint/2010/main" val="3484536755"/>
              </p:ext>
            </p:extLst>
          </p:nvPr>
        </p:nvGraphicFramePr>
        <p:xfrm>
          <a:off x="9161411" y="690715"/>
          <a:ext cx="2838450" cy="1324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메모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(notice.html 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이돟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50" b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(cart.html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체형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퍼스널컬러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(my-bodytype.html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스타일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(style.html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의류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(clothing.html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(log-in.html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미니게임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50" b="0" dirty="0" err="1">
                          <a:solidFill>
                            <a:schemeClr val="tx1"/>
                          </a:solidFill>
                        </a:rPr>
                        <a:t>테트리스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(tetris.html </a:t>
                      </a:r>
                      <a:r>
                        <a:rPr lang="ko-KR" altLang="en-US" sz="750" b="0" dirty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7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5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342914"/>
                  </a:ext>
                </a:extLst>
              </a:tr>
            </a:tbl>
          </a:graphicData>
        </a:graphic>
      </p:graphicFrame>
      <p:sp>
        <p:nvSpPr>
          <p:cNvPr id="21" name="내용 개체 틀 13"/>
          <p:cNvSpPr>
            <a:spLocks noGrp="1"/>
          </p:cNvSpPr>
          <p:nvPr>
            <p:ph sz="quarter" idx="12"/>
          </p:nvPr>
        </p:nvSpPr>
        <p:spPr>
          <a:xfrm>
            <a:off x="7571019" y="232423"/>
            <a:ext cx="1524000" cy="208902"/>
          </a:xfrm>
        </p:spPr>
        <p:txBody>
          <a:bodyPr/>
          <a:lstStyle/>
          <a:p>
            <a:pPr algn="ctr">
              <a:defRPr/>
            </a:pPr>
            <a:r>
              <a:rPr lang="en-US" altLang="ko-KR"/>
              <a:t>MAIN_001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E3C22-F753-4B66-B6BB-1D101C88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9" y="883508"/>
            <a:ext cx="2633791" cy="551845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4443263-C9DE-4977-949C-828D1C8FF86F}"/>
              </a:ext>
            </a:extLst>
          </p:cNvPr>
          <p:cNvSpPr/>
          <p:nvPr/>
        </p:nvSpPr>
        <p:spPr>
          <a:xfrm>
            <a:off x="3411598" y="1752601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4FB9C-BDFF-4D06-8154-CF0618BCAB12}"/>
              </a:ext>
            </a:extLst>
          </p:cNvPr>
          <p:cNvSpPr/>
          <p:nvPr/>
        </p:nvSpPr>
        <p:spPr>
          <a:xfrm>
            <a:off x="3411598" y="2726145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903F4A0-37ED-4F00-9BEC-365E14C859C7}"/>
              </a:ext>
            </a:extLst>
          </p:cNvPr>
          <p:cNvSpPr/>
          <p:nvPr/>
        </p:nvSpPr>
        <p:spPr>
          <a:xfrm>
            <a:off x="3411598" y="2075620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E0E58A-5A9A-40D9-A4C1-E8E016961BC7}"/>
              </a:ext>
            </a:extLst>
          </p:cNvPr>
          <p:cNvSpPr/>
          <p:nvPr/>
        </p:nvSpPr>
        <p:spPr>
          <a:xfrm>
            <a:off x="3411598" y="3049164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60A771-1D2D-4028-B300-958A1CEEA65E}"/>
              </a:ext>
            </a:extLst>
          </p:cNvPr>
          <p:cNvSpPr/>
          <p:nvPr/>
        </p:nvSpPr>
        <p:spPr>
          <a:xfrm>
            <a:off x="3411598" y="5547022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DDB141E-06AA-4CDF-9E9F-0B418EE6F747}"/>
              </a:ext>
            </a:extLst>
          </p:cNvPr>
          <p:cNvSpPr/>
          <p:nvPr/>
        </p:nvSpPr>
        <p:spPr>
          <a:xfrm>
            <a:off x="3411598" y="5870041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14CC64-74F2-4699-BFB5-F9A9ACB0D9CC}"/>
              </a:ext>
            </a:extLst>
          </p:cNvPr>
          <p:cNvSpPr/>
          <p:nvPr/>
        </p:nvSpPr>
        <p:spPr>
          <a:xfrm>
            <a:off x="3411598" y="2392702"/>
            <a:ext cx="262290" cy="20890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1574</Words>
  <Application>Microsoft Office PowerPoint</Application>
  <PresentationFormat>와이드스크린</PresentationFormat>
  <Paragraphs>422</Paragraphs>
  <Slides>22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Noto Sans KR</vt:lpstr>
      <vt:lpstr>Pretendard Light</vt:lpstr>
      <vt:lpstr>Pretendard Medium</vt:lpstr>
      <vt:lpstr>Pretendard Regular</vt:lpstr>
      <vt:lpstr>나눔바른고딕</vt:lpstr>
      <vt:lpstr>돋움</vt:lpstr>
      <vt:lpstr>맑은 고딕</vt:lpstr>
      <vt:lpstr>Arial</vt:lpstr>
      <vt:lpstr>Office 테마</vt:lpstr>
      <vt:lpstr>PowerPoint 프레젠테이션</vt:lpstr>
      <vt:lpstr>변경 이력</vt:lpstr>
      <vt:lpstr>PowerPoint 프레젠테이션</vt:lpstr>
      <vt:lpstr>PowerPoint 프레젠테이션</vt:lpstr>
      <vt:lpstr>PowerPoint 프레젠테이션</vt:lpstr>
      <vt:lpstr>서비스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용준 최</dc:creator>
  <cp:lastModifiedBy>COMPUTER1</cp:lastModifiedBy>
  <cp:revision>116</cp:revision>
  <dcterms:created xsi:type="dcterms:W3CDTF">2023-07-17T04:45:52Z</dcterms:created>
  <dcterms:modified xsi:type="dcterms:W3CDTF">2025-07-22T18:18:24Z</dcterms:modified>
  <cp:version/>
</cp:coreProperties>
</file>